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39"/>
  </p:notesMasterIdLst>
  <p:handoutMasterIdLst>
    <p:handoutMasterId r:id="rId40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489" r:id="rId12"/>
    <p:sldId id="4495" r:id="rId13"/>
    <p:sldId id="4496" r:id="rId14"/>
    <p:sldId id="4490" r:id="rId15"/>
    <p:sldId id="4497" r:id="rId16"/>
    <p:sldId id="4498" r:id="rId17"/>
    <p:sldId id="4499" r:id="rId18"/>
    <p:sldId id="4502" r:id="rId19"/>
    <p:sldId id="4500" r:id="rId20"/>
    <p:sldId id="4501" r:id="rId21"/>
    <p:sldId id="4491" r:id="rId22"/>
    <p:sldId id="4503" r:id="rId23"/>
    <p:sldId id="4504" r:id="rId24"/>
    <p:sldId id="4505" r:id="rId25"/>
    <p:sldId id="4493" r:id="rId26"/>
    <p:sldId id="4506" r:id="rId27"/>
    <p:sldId id="4507" r:id="rId28"/>
    <p:sldId id="4508" r:id="rId29"/>
    <p:sldId id="4494" r:id="rId30"/>
    <p:sldId id="4509" r:id="rId31"/>
    <p:sldId id="4492" r:id="rId32"/>
    <p:sldId id="4510" r:id="rId33"/>
    <p:sldId id="4512" r:id="rId34"/>
    <p:sldId id="4511" r:id="rId35"/>
    <p:sldId id="4484" r:id="rId36"/>
    <p:sldId id="4483" r:id="rId37"/>
    <p:sldId id="4485" r:id="rId3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6" autoAdjust="0"/>
    <p:restoredTop sz="48141" autoAdjust="0"/>
  </p:normalViewPr>
  <p:slideViewPr>
    <p:cSldViewPr snapToGrid="0">
      <p:cViewPr>
        <p:scale>
          <a:sx n="49" d="100"/>
          <a:sy n="49" d="100"/>
        </p:scale>
        <p:origin x="136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2/18/2020 4:34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2/18/2020 4:34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2/18/2020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8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0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4ED97-AE3D-43E8-ABCD-0DC07E14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serverless computing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5423A-98F7-4E1B-B4D0-804075495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4558418"/>
          </a:xfrm>
        </p:spPr>
        <p:txBody>
          <a:bodyPr>
            <a:normAutofit/>
          </a:bodyPr>
          <a:lstStyle/>
          <a:p>
            <a:r>
              <a:rPr lang="en-US" dirty="0"/>
              <a:t>create and manage objects</a:t>
            </a:r>
          </a:p>
          <a:p>
            <a:r>
              <a:rPr lang="en-US" dirty="0"/>
              <a:t>manage a Logic App resource</a:t>
            </a:r>
          </a:p>
          <a:p>
            <a:r>
              <a:rPr lang="en-US" dirty="0"/>
              <a:t>manage Azure Function app settings</a:t>
            </a:r>
          </a:p>
          <a:p>
            <a:r>
              <a:rPr lang="en-US" dirty="0"/>
              <a:t>manage Event Grid</a:t>
            </a:r>
          </a:p>
          <a:p>
            <a:r>
              <a:rPr lang="en-US" dirty="0"/>
              <a:t>manage Service Bus</a:t>
            </a:r>
          </a:p>
        </p:txBody>
      </p:sp>
    </p:spTree>
    <p:extLst>
      <p:ext uri="{BB962C8B-B14F-4D97-AF65-F5344CB8AC3E}">
        <p14:creationId xmlns:p14="http://schemas.microsoft.com/office/powerpoint/2010/main" val="121455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DCBA-61A6-4AB2-B78E-9FA77E62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Logic Apps</a:t>
            </a:r>
          </a:p>
        </p:txBody>
      </p:sp>
      <p:pic>
        <p:nvPicPr>
          <p:cNvPr id="2050" name="Picture 2" descr="Logic Apps Designer - example logic app">
            <a:extLst>
              <a:ext uri="{FF2B5EF4-FFF2-40B4-BE49-F238E27FC236}">
                <a16:creationId xmlns:a16="http://schemas.microsoft.com/office/drawing/2014/main" id="{D441B724-301C-437A-B48B-1897D5E7C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1030449"/>
            <a:ext cx="7777683" cy="57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086E88-8B0F-4F6E-B5E8-B55C1E5414A1}"/>
              </a:ext>
            </a:extLst>
          </p:cNvPr>
          <p:cNvSpPr txBox="1"/>
          <p:nvPr/>
        </p:nvSpPr>
        <p:spPr>
          <a:xfrm>
            <a:off x="9266830" y="1433014"/>
            <a:ext cx="2456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Serverless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Connectors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Visual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8A97A-7BE4-49A0-8ADB-9ADAF044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939" y="3391864"/>
            <a:ext cx="6052518" cy="408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24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B74E5-9459-4E6A-ADF0-D00D806C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24B09-7CED-436F-A74B-52C21F5AA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Serverless (or by the core)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Code focused (C#, Java, JS, POSH, Python &amp; more)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B8509B-CCC1-4016-95A3-0F226CA1C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0639" y="3004457"/>
            <a:ext cx="8155196" cy="399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2202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1227-4E1F-4268-9591-11CD4852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- Settings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59FB1-A504-4699-B915-EF48C2F5E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unction app overview in the Azure portal">
            <a:extLst>
              <a:ext uri="{FF2B5EF4-FFF2-40B4-BE49-F238E27FC236}">
                <a16:creationId xmlns:a16="http://schemas.microsoft.com/office/drawing/2014/main" id="{5F190977-2150-43C8-9676-4DC11809E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1189248"/>
            <a:ext cx="11430000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664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8D9E-FB71-48B0-BD1E-5A2D634E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in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BF91-74EC-449B-8F3A-4ED68BEDC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5041744"/>
          </a:xfrm>
        </p:spPr>
        <p:txBody>
          <a:bodyPr>
            <a:normAutofit/>
          </a:bodyPr>
          <a:lstStyle/>
          <a:p>
            <a:r>
              <a:rPr lang="en-US" dirty="0"/>
              <a:t>Event Grid – reactive programming</a:t>
            </a:r>
          </a:p>
          <a:p>
            <a:endParaRPr lang="en-US" dirty="0"/>
          </a:p>
          <a:p>
            <a:r>
              <a:rPr lang="en-US" dirty="0"/>
              <a:t>Event Hub (IoT Hub) – big data pipeline</a:t>
            </a:r>
          </a:p>
          <a:p>
            <a:r>
              <a:rPr lang="en-US" dirty="0"/>
              <a:t>Kafka (HD Insight/Event Hub)</a:t>
            </a:r>
          </a:p>
          <a:p>
            <a:endParaRPr lang="en-US" dirty="0"/>
          </a:p>
          <a:p>
            <a:r>
              <a:rPr lang="en-US" dirty="0"/>
              <a:t>Service Bus – high value enterprise messaging</a:t>
            </a:r>
          </a:p>
          <a:p>
            <a:r>
              <a:rPr lang="en-US" dirty="0"/>
              <a:t>Storage Queues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5878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D5FA-0350-47A4-923C-D4B286125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Event Grid</a:t>
            </a:r>
          </a:p>
        </p:txBody>
      </p:sp>
      <p:pic>
        <p:nvPicPr>
          <p:cNvPr id="5122" name="Picture 2" descr="Event Grid model of sources and handlers">
            <a:extLst>
              <a:ext uri="{FF2B5EF4-FFF2-40B4-BE49-F238E27FC236}">
                <a16:creationId xmlns:a16="http://schemas.microsoft.com/office/drawing/2014/main" id="{1B1FAA9B-DA30-4FC6-906C-5F2FC0DD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955" y="1466423"/>
            <a:ext cx="9548949" cy="52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9288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FBA9-D748-436B-B166-548E863D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Service Bus</a:t>
            </a:r>
          </a:p>
        </p:txBody>
      </p:sp>
      <p:pic>
        <p:nvPicPr>
          <p:cNvPr id="6146" name="Picture 2" descr="Queue">
            <a:extLst>
              <a:ext uri="{FF2B5EF4-FFF2-40B4-BE49-F238E27FC236}">
                <a16:creationId xmlns:a16="http://schemas.microsoft.com/office/drawing/2014/main" id="{9023C756-3A7D-49FA-BE26-68BC2325F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728" y="1368697"/>
            <a:ext cx="74295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pic">
            <a:extLst>
              <a:ext uri="{FF2B5EF4-FFF2-40B4-BE49-F238E27FC236}">
                <a16:creationId xmlns:a16="http://schemas.microsoft.com/office/drawing/2014/main" id="{4EFB550D-109B-41ED-AE72-7540D814D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85" y="3654289"/>
            <a:ext cx="74295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4489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BE06-12EF-4D9E-A5FA-D722B60B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application load 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3196E-4CE0-4858-A1A0-32AE52B06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4675984"/>
          </a:xfrm>
        </p:spPr>
        <p:txBody>
          <a:bodyPr/>
          <a:lstStyle/>
          <a:p>
            <a:r>
              <a:rPr lang="en-US" dirty="0"/>
              <a:t>configure application gateway</a:t>
            </a:r>
          </a:p>
          <a:p>
            <a:r>
              <a:rPr lang="en-US" dirty="0"/>
              <a:t>configure Azure Front Door service</a:t>
            </a:r>
          </a:p>
          <a:p>
            <a:r>
              <a:rPr lang="en-US" dirty="0"/>
              <a:t>configure Azure Traffic Manager</a:t>
            </a:r>
          </a:p>
        </p:txBody>
      </p:sp>
    </p:spTree>
    <p:extLst>
      <p:ext uri="{BB962C8B-B14F-4D97-AF65-F5344CB8AC3E}">
        <p14:creationId xmlns:p14="http://schemas.microsoft.com/office/powerpoint/2010/main" val="24083139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1C0F-788E-4664-A14E-4B502EDE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2774-362F-48C4-B558-3461BE022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0776" y="1476622"/>
            <a:ext cx="4054421" cy="3670144"/>
          </a:xfrm>
        </p:spPr>
        <p:txBody>
          <a:bodyPr>
            <a:normAutofit/>
          </a:bodyPr>
          <a:lstStyle/>
          <a:p>
            <a:r>
              <a:rPr lang="en-US" dirty="0"/>
              <a:t>Secure Sockets Layer (SSL/TLS) termination</a:t>
            </a:r>
          </a:p>
          <a:p>
            <a:r>
              <a:rPr lang="en-US" dirty="0"/>
              <a:t>Web application firewall</a:t>
            </a:r>
          </a:p>
          <a:p>
            <a:r>
              <a:rPr lang="en-US" dirty="0"/>
              <a:t>URL-based routing</a:t>
            </a:r>
          </a:p>
          <a:p>
            <a:r>
              <a:rPr lang="en-US" dirty="0"/>
              <a:t>Session affinity</a:t>
            </a:r>
          </a:p>
          <a:p>
            <a:r>
              <a:rPr lang="en-US" dirty="0"/>
              <a:t>Rewrite HTTP headers</a:t>
            </a:r>
          </a:p>
          <a:p>
            <a:r>
              <a:rPr lang="en-US" dirty="0"/>
              <a:t>In an Azure region</a:t>
            </a:r>
          </a:p>
          <a:p>
            <a:endParaRPr lang="en-US" dirty="0"/>
          </a:p>
        </p:txBody>
      </p:sp>
      <p:pic>
        <p:nvPicPr>
          <p:cNvPr id="8195" name="Picture 3" descr="imageURLroute">
            <a:extLst>
              <a:ext uri="{FF2B5EF4-FFF2-40B4-BE49-F238E27FC236}">
                <a16:creationId xmlns:a16="http://schemas.microsoft.com/office/drawing/2014/main" id="{4237FC16-EB5B-4EBE-84D0-3AE4002D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81" y="1499164"/>
            <a:ext cx="6858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189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DBA3-9EF4-49F0-86A4-0673EB53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Front Door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6C77A-D140-4DF1-BE21-862FDFF0C5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4362475"/>
          </a:xfrm>
        </p:spPr>
        <p:txBody>
          <a:bodyPr/>
          <a:lstStyle/>
          <a:p>
            <a:r>
              <a:rPr lang="en-US" dirty="0"/>
              <a:t>Accelerate application performance</a:t>
            </a:r>
          </a:p>
          <a:p>
            <a:r>
              <a:rPr lang="en-US" dirty="0"/>
              <a:t>smart health probes</a:t>
            </a:r>
          </a:p>
          <a:p>
            <a:r>
              <a:rPr lang="en-US" dirty="0"/>
              <a:t>URL-based routing</a:t>
            </a:r>
          </a:p>
          <a:p>
            <a:r>
              <a:rPr lang="en-US" dirty="0"/>
              <a:t>Multiple-site hosting</a:t>
            </a:r>
          </a:p>
          <a:p>
            <a:r>
              <a:rPr lang="en-US" dirty="0"/>
              <a:t>Session affinity</a:t>
            </a:r>
          </a:p>
          <a:p>
            <a:r>
              <a:rPr lang="en-US" dirty="0"/>
              <a:t>Secure Sockets Layer (SSL) termination</a:t>
            </a:r>
          </a:p>
          <a:p>
            <a:r>
              <a:rPr lang="en-US" dirty="0"/>
              <a:t>Application layer security (WAF)</a:t>
            </a:r>
          </a:p>
          <a:p>
            <a:r>
              <a:rPr lang="en-US" dirty="0"/>
              <a:t>Between Azure Regions</a:t>
            </a:r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6EBAE8E-3643-4ADF-83DF-BA8EBB33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562" y="1621774"/>
            <a:ext cx="6444913" cy="513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779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9823498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2</a:t>
            </a:r>
            <a:br>
              <a:rPr lang="en-US" dirty="0"/>
            </a:br>
            <a:r>
              <a:rPr lang="en-US" dirty="0"/>
              <a:t>Implement workloads and security (25-30%)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0D8ECF93-208E-465E-9246-C0178839A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08" y="995938"/>
            <a:ext cx="8235452" cy="556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54556-50A3-419C-9C80-F2EC897B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Traffic Manager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FA6B7-4541-44A0-BB92-9471EE8AA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DNS-based traffic load balancer</a:t>
            </a:r>
          </a:p>
          <a:p>
            <a:r>
              <a:rPr lang="en-US" dirty="0"/>
              <a:t>Between Azure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97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BE06-12EF-4D9E-A5FA-D722B60B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 on premises network with Azure virtual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3196E-4CE0-4858-A1A0-32AE52B06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84751"/>
          </a:xfrm>
        </p:spPr>
        <p:txBody>
          <a:bodyPr>
            <a:normAutofit/>
          </a:bodyPr>
          <a:lstStyle/>
          <a:p>
            <a:r>
              <a:rPr lang="en-US" dirty="0"/>
              <a:t>create and configure Azure VPN Gateway</a:t>
            </a:r>
          </a:p>
          <a:p>
            <a:r>
              <a:rPr lang="en-US" dirty="0"/>
              <a:t>create and configure site to site VPN</a:t>
            </a:r>
          </a:p>
          <a:p>
            <a:r>
              <a:rPr lang="en-US" dirty="0"/>
              <a:t>configure ExpressRoute</a:t>
            </a:r>
          </a:p>
          <a:p>
            <a:r>
              <a:rPr lang="en-US" dirty="0"/>
              <a:t>configure Virtual WAN</a:t>
            </a:r>
          </a:p>
          <a:p>
            <a:r>
              <a:rPr lang="en-US" dirty="0"/>
              <a:t>verify on premises connectivity</a:t>
            </a:r>
          </a:p>
          <a:p>
            <a:r>
              <a:rPr lang="en-US" dirty="0"/>
              <a:t>troubleshoot on premises connectivity with Azure</a:t>
            </a:r>
          </a:p>
        </p:txBody>
      </p:sp>
    </p:spTree>
    <p:extLst>
      <p:ext uri="{BB962C8B-B14F-4D97-AF65-F5344CB8AC3E}">
        <p14:creationId xmlns:p14="http://schemas.microsoft.com/office/powerpoint/2010/main" val="3697374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E1F7-3AF8-4B16-BF40-4E1DC831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VPN Gateway &amp; Site to Site VPN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3E50E-80BC-4457-8B42-B83B9BEFA1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Azure VPN Gateway Site-to-Site connection example">
            <a:extLst>
              <a:ext uri="{FF2B5EF4-FFF2-40B4-BE49-F238E27FC236}">
                <a16:creationId xmlns:a16="http://schemas.microsoft.com/office/drawing/2014/main" id="{F8309E4F-BF21-453D-8AFA-17500716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2162514"/>
            <a:ext cx="10564388" cy="266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360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D71B-19A6-4169-B732-DF61FCCD6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A5608-3422-4987-916A-2BC58C5161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ExpressRoute connection overview">
            <a:extLst>
              <a:ext uri="{FF2B5EF4-FFF2-40B4-BE49-F238E27FC236}">
                <a16:creationId xmlns:a16="http://schemas.microsoft.com/office/drawing/2014/main" id="{D1DA1541-F128-468C-BBF9-5986E1C60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92" y="1227348"/>
            <a:ext cx="1157287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51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01AFD-30FC-4CBE-AB0C-10AE911E1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Virtual WAN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EFF0E-E824-47EF-919A-9B8615FB3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Virtual WAN diagram">
            <a:extLst>
              <a:ext uri="{FF2B5EF4-FFF2-40B4-BE49-F238E27FC236}">
                <a16:creationId xmlns:a16="http://schemas.microsoft.com/office/drawing/2014/main" id="{9A083785-1A24-4001-9BED-19E5B800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928" y="1177548"/>
            <a:ext cx="9404804" cy="558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22140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BE06-12EF-4D9E-A5FA-D722B60B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multi factor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3196E-4CE0-4858-A1A0-32AE52B064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4336349"/>
          </a:xfrm>
        </p:spPr>
        <p:txBody>
          <a:bodyPr>
            <a:normAutofit/>
          </a:bodyPr>
          <a:lstStyle/>
          <a:p>
            <a:r>
              <a:rPr lang="en-US" dirty="0"/>
              <a:t>configure user accounts for MFA</a:t>
            </a:r>
          </a:p>
          <a:p>
            <a:r>
              <a:rPr lang="en-US" dirty="0"/>
              <a:t>configure fraud alerts</a:t>
            </a:r>
          </a:p>
          <a:p>
            <a:r>
              <a:rPr lang="en-US" dirty="0"/>
              <a:t>configure bypass options</a:t>
            </a:r>
          </a:p>
          <a:p>
            <a:r>
              <a:rPr lang="en-US" dirty="0"/>
              <a:t>configure trusted IPs</a:t>
            </a:r>
          </a:p>
          <a:p>
            <a:r>
              <a:rPr lang="en-US" dirty="0"/>
              <a:t>configure verification methods</a:t>
            </a:r>
          </a:p>
        </p:txBody>
      </p:sp>
    </p:spTree>
    <p:extLst>
      <p:ext uri="{BB962C8B-B14F-4D97-AF65-F5344CB8AC3E}">
        <p14:creationId xmlns:p14="http://schemas.microsoft.com/office/powerpoint/2010/main" val="229639808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63CC-40E8-4A0C-8528-0FDB58EF9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Factor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F481A-C78C-4EAB-A063-F910788FD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62C24B-330F-45C2-A2FD-2CBC3BAF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86" y="1155834"/>
            <a:ext cx="9144701" cy="550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2227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3224-7A36-4424-8CC1-1F525C9E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role-based access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BB785E-4C00-4EAD-8A61-787FD7551A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84751"/>
          </a:xfrm>
        </p:spPr>
        <p:txBody>
          <a:bodyPr>
            <a:normAutofit/>
          </a:bodyPr>
          <a:lstStyle/>
          <a:p>
            <a:r>
              <a:rPr lang="en-US" dirty="0"/>
              <a:t>create a custom role</a:t>
            </a:r>
          </a:p>
          <a:p>
            <a:r>
              <a:rPr lang="en-US" dirty="0"/>
              <a:t>configure access to Azure resources by assigning roles</a:t>
            </a:r>
          </a:p>
          <a:p>
            <a:r>
              <a:rPr lang="en-US" dirty="0"/>
              <a:t>configure management access to Azure</a:t>
            </a:r>
          </a:p>
          <a:p>
            <a:r>
              <a:rPr lang="en-US" dirty="0"/>
              <a:t>troubleshoot RBAC</a:t>
            </a:r>
          </a:p>
          <a:p>
            <a:r>
              <a:rPr lang="en-US" dirty="0"/>
              <a:t>implement Azure Policies</a:t>
            </a:r>
          </a:p>
          <a:p>
            <a:r>
              <a:rPr lang="en-US" dirty="0"/>
              <a:t>assign RBAC Roles</a:t>
            </a:r>
          </a:p>
        </p:txBody>
      </p:sp>
    </p:spTree>
    <p:extLst>
      <p:ext uri="{BB962C8B-B14F-4D97-AF65-F5344CB8AC3E}">
        <p14:creationId xmlns:p14="http://schemas.microsoft.com/office/powerpoint/2010/main" val="68060590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0A553-D589-4B29-9C2D-9D45A8E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1243470"/>
          </a:xfrm>
        </p:spPr>
        <p:txBody>
          <a:bodyPr>
            <a:normAutofit fontScale="90000"/>
          </a:bodyPr>
          <a:lstStyle/>
          <a:p>
            <a:r>
              <a:rPr lang="en-US" dirty="0"/>
              <a:t>Role-based access </a:t>
            </a:r>
            <a:br>
              <a:rPr lang="en-US" dirty="0"/>
            </a:br>
            <a:r>
              <a:rPr lang="en-US" dirty="0"/>
              <a:t>control (RBAC)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AE648-98EE-48E5-BD31-3C589E45C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5492315" cy="489805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Security Principal – wants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Role Definition – collection of permissions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Scope – set of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Role Assignment – attachment of the other 3</a:t>
            </a:r>
          </a:p>
        </p:txBody>
      </p:sp>
      <p:pic>
        <p:nvPicPr>
          <p:cNvPr id="13320" name="Picture 8" descr="Role assignment to control access">
            <a:extLst>
              <a:ext uri="{FF2B5EF4-FFF2-40B4-BE49-F238E27FC236}">
                <a16:creationId xmlns:a16="http://schemas.microsoft.com/office/drawing/2014/main" id="{24C57F0B-CD72-474A-9015-1C653175A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430" y="408198"/>
            <a:ext cx="5715000" cy="63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4317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3345-B3DF-4B73-B67F-4E6208CA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RBAC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96175-32B3-4661-92C2-765C768C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Access control (IAM) blade for resource group">
            <a:extLst>
              <a:ext uri="{FF2B5EF4-FFF2-40B4-BE49-F238E27FC236}">
                <a16:creationId xmlns:a16="http://schemas.microsoft.com/office/drawing/2014/main" id="{7FB9ADA6-D242-4D7C-91CE-96EBE5402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133" y="1281748"/>
            <a:ext cx="9172575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2647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C74EE-1D60-456B-8E40-D8822887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8DD51-D105-46F7-900E-3D31BC61B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policies enforce different rules and effects over your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ADA8A-CE8A-42BD-9D00-856009D3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65" y="2275098"/>
            <a:ext cx="76771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1852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900475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53143" y="2930350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B4ED97-AE3D-43E8-ABCD-0DC07E14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servers to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05423A-98F7-4E1B-B4D0-804075495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migrate servers using Azure Migrate</a:t>
            </a:r>
          </a:p>
        </p:txBody>
      </p:sp>
    </p:spTree>
    <p:extLst>
      <p:ext uri="{BB962C8B-B14F-4D97-AF65-F5344CB8AC3E}">
        <p14:creationId xmlns:p14="http://schemas.microsoft.com/office/powerpoint/2010/main" val="25477759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3A6C-7318-4FD8-9F1E-485DAAB2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Azure Migrate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AE184-A6A1-413E-82AB-A3C34303D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514624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Unified migration platform</a:t>
            </a:r>
            <a:r>
              <a:rPr lang="en-US" dirty="0"/>
              <a:t>: A single portal to start, run, and track your migration journey to Azure.</a:t>
            </a:r>
          </a:p>
          <a:p>
            <a:r>
              <a:rPr lang="en-US" b="1" dirty="0"/>
              <a:t>Range of tools</a:t>
            </a:r>
            <a:r>
              <a:rPr lang="en-US" dirty="0"/>
              <a:t>: A range of tools for assessment and migration. The hub includes Azure Migrate: Server Assessment and Azure Migrate: Server Migration. It integrates with other Azure services, and with other tools and independent software vendor (ISV) offerings.</a:t>
            </a:r>
          </a:p>
          <a:p>
            <a:r>
              <a:rPr lang="en-US" b="1" dirty="0"/>
              <a:t>Assessment and migration</a:t>
            </a:r>
            <a:r>
              <a:rPr lang="en-US" dirty="0"/>
              <a:t>: In the Azure Migrate hub you can assess and migrate:</a:t>
            </a:r>
          </a:p>
          <a:p>
            <a:pPr lvl="1"/>
            <a:r>
              <a:rPr lang="en-US" b="1" dirty="0"/>
              <a:t>Servers</a:t>
            </a:r>
            <a:r>
              <a:rPr lang="en-US" dirty="0"/>
              <a:t>: Assess and migrate on-premises servers to Azure VMs.</a:t>
            </a:r>
          </a:p>
          <a:p>
            <a:pPr lvl="1"/>
            <a:r>
              <a:rPr lang="en-US" b="1" dirty="0"/>
              <a:t>Databases</a:t>
            </a:r>
            <a:r>
              <a:rPr lang="en-US" dirty="0"/>
              <a:t>: Assess and migrate on-premises databases to Azure SQL DB, or to Azure SQL Managed Instance.</a:t>
            </a:r>
          </a:p>
          <a:p>
            <a:pPr lvl="1"/>
            <a:r>
              <a:rPr lang="en-US" b="1" dirty="0"/>
              <a:t>Web applications</a:t>
            </a:r>
            <a:r>
              <a:rPr lang="en-US" dirty="0"/>
              <a:t>: Assess and migrate on-premises web applications to Azure App Service, using the Azure App Service Assistant.</a:t>
            </a:r>
          </a:p>
          <a:p>
            <a:pPr lvl="1"/>
            <a:r>
              <a:rPr lang="en-US" b="1" dirty="0"/>
              <a:t>Virtual desktops</a:t>
            </a:r>
            <a:r>
              <a:rPr lang="en-US" dirty="0"/>
              <a:t>: Assess and migrate your on-premises virtual desktop infrastructure (VDI) to Windows Virtual Desktop in Azure.</a:t>
            </a:r>
          </a:p>
          <a:p>
            <a:pPr lvl="1"/>
            <a:r>
              <a:rPr lang="en-US" b="1" dirty="0"/>
              <a:t>Data</a:t>
            </a:r>
            <a:r>
              <a:rPr lang="en-US" dirty="0"/>
              <a:t>: Migrate large amounts of data to Azure quickly and cost-effectively, using Azure Data Box products.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90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16C5-A857-4531-ADD7-5A14F6AC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Migrate tools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99411-FBBC-4C25-A047-7A12F1A6B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30161"/>
              </p:ext>
            </p:extLst>
          </p:nvPr>
        </p:nvGraphicFramePr>
        <p:xfrm>
          <a:off x="529662" y="1208007"/>
          <a:ext cx="10952590" cy="5313026"/>
        </p:xfrm>
        <a:graphic>
          <a:graphicData uri="http://schemas.openxmlformats.org/drawingml/2006/table">
            <a:tbl>
              <a:tblPr/>
              <a:tblGrid>
                <a:gridCol w="4473413">
                  <a:extLst>
                    <a:ext uri="{9D8B030D-6E8A-4147-A177-3AD203B41FA5}">
                      <a16:colId xmlns:a16="http://schemas.microsoft.com/office/drawing/2014/main" val="586586046"/>
                    </a:ext>
                  </a:extLst>
                </a:gridCol>
                <a:gridCol w="6479177">
                  <a:extLst>
                    <a:ext uri="{9D8B030D-6E8A-4147-A177-3AD203B41FA5}">
                      <a16:colId xmlns:a16="http://schemas.microsoft.com/office/drawing/2014/main" val="3550493881"/>
                    </a:ext>
                  </a:extLst>
                </a:gridCol>
              </a:tblGrid>
              <a:tr h="63126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Azure Migrate: Server Assessment</a:t>
                      </a:r>
                      <a:endParaRPr lang="en-US" sz="2400" dirty="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Assess servers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536864"/>
                  </a:ext>
                </a:extLst>
              </a:tr>
              <a:tr h="51980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Azure Migrate: Server Migration</a:t>
                      </a:r>
                      <a:endParaRPr lang="en-US" sz="240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Migrate servers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4402"/>
                  </a:ext>
                </a:extLst>
              </a:tr>
              <a:tr h="102138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Database Migration Assistant (DMA)</a:t>
                      </a:r>
                      <a:endParaRPr lang="en-US" sz="2400" dirty="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Assess on-premises SQL Server databases for migration to Azure SQL DB, Azure SQL Managed Instance, or Azure VMs running SQL Server.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490035"/>
                  </a:ext>
                </a:extLst>
              </a:tr>
              <a:tr h="51980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Database Migration Service (DMS)</a:t>
                      </a:r>
                      <a:endParaRPr lang="en-US" sz="2400" dirty="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Migrate on-premises databases to Azure VMs running SQL, Azure SQL DB, and Azure SQL Managed Instances.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971365"/>
                  </a:ext>
                </a:extLst>
              </a:tr>
              <a:tr h="18541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Movere</a:t>
                      </a:r>
                      <a:endParaRPr lang="en-US" sz="240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Assess servers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830192"/>
                  </a:ext>
                </a:extLst>
              </a:tr>
              <a:tr h="107711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>
                          <a:effectLst/>
                        </a:rPr>
                        <a:t>Web App Migration Assistant</a:t>
                      </a:r>
                      <a:endParaRPr lang="en-US" sz="240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Assess and migrate on-premises web apps to Azure.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365417"/>
                  </a:ext>
                </a:extLst>
              </a:tr>
              <a:tr h="46988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Azure Data Box</a:t>
                      </a:r>
                      <a:endParaRPr lang="en-US" sz="2400" dirty="0">
                        <a:effectLst/>
                      </a:endParaRP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Offline data migration.</a:t>
                      </a:r>
                    </a:p>
                  </a:txBody>
                  <a:tcPr marL="18215" marR="18215" marT="9107" marB="9107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42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24048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722</Words>
  <Application>Microsoft Office PowerPoint</Application>
  <PresentationFormat>Custom</PresentationFormat>
  <Paragraphs>139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Dynamics 365</vt:lpstr>
      <vt:lpstr>Office Theme</vt:lpstr>
      <vt:lpstr>Azure Study Group  AZ-300 - Microsoft Azure Architect Technologies</vt:lpstr>
      <vt:lpstr>Week 2 Implement workloads and security (25-30%)</vt:lpstr>
      <vt:lpstr>Agenda</vt:lpstr>
      <vt:lpstr>Series Agenda</vt:lpstr>
      <vt:lpstr>PowerPoint Presentation</vt:lpstr>
      <vt:lpstr>Feedback Loop</vt:lpstr>
      <vt:lpstr>Migrate servers to Azure</vt:lpstr>
      <vt:lpstr>About Azure Migrate</vt:lpstr>
      <vt:lpstr>Azure Migrate tools</vt:lpstr>
      <vt:lpstr>Configure serverless computing</vt:lpstr>
      <vt:lpstr>Azure Logic Apps</vt:lpstr>
      <vt:lpstr>Azure Functions</vt:lpstr>
      <vt:lpstr>Azure Functions - Settings</vt:lpstr>
      <vt:lpstr>Messaging in Azure</vt:lpstr>
      <vt:lpstr>Azure Event Grid</vt:lpstr>
      <vt:lpstr>Azure Service Bus</vt:lpstr>
      <vt:lpstr>Implement application load balancing</vt:lpstr>
      <vt:lpstr>Application Gateway</vt:lpstr>
      <vt:lpstr>Azure Front Door</vt:lpstr>
      <vt:lpstr>Azure Traffic Manager</vt:lpstr>
      <vt:lpstr>Integrate on premises network with Azure virtual network</vt:lpstr>
      <vt:lpstr>Azure VPN Gateway &amp; Site to Site VPN</vt:lpstr>
      <vt:lpstr>ExpressRoute</vt:lpstr>
      <vt:lpstr>Azure Virtual WAN</vt:lpstr>
      <vt:lpstr>Implement multi factor authentication</vt:lpstr>
      <vt:lpstr>Multi Factor Authentication</vt:lpstr>
      <vt:lpstr>Manage role-based access control</vt:lpstr>
      <vt:lpstr>Role-based access  control (RBAC)</vt:lpstr>
      <vt:lpstr>Assigning RBAC Roles</vt:lpstr>
      <vt:lpstr>Azure Policy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 Weisfeld</cp:lastModifiedBy>
  <cp:revision>131</cp:revision>
  <dcterms:created xsi:type="dcterms:W3CDTF">2018-10-25T18:58:28Z</dcterms:created>
  <dcterms:modified xsi:type="dcterms:W3CDTF">2020-02-19T01:07:38Z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